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9" r:id="rId3"/>
    <p:sldId id="260" r:id="rId4"/>
    <p:sldId id="265" r:id="rId5"/>
    <p:sldId id="258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3429000"/>
            <a:ext cx="8424936" cy="2088232"/>
          </a:xfrm>
        </p:spPr>
        <p:txBody>
          <a:bodyPr>
            <a:noAutofit/>
          </a:bodyPr>
          <a:lstStyle/>
          <a:p>
            <a:pPr algn="ctr"/>
            <a:r>
              <a:rPr lang="cs-CZ" sz="4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 </a:t>
            </a:r>
            <a:r>
              <a:rPr lang="cs-CZ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Zemědělská </a:t>
            </a:r>
            <a:r>
              <a:rPr lang="cs-CZ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prvovýroba</a:t>
            </a:r>
            <a:br>
              <a:rPr lang="cs-CZ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Článek 17, odstavec 1., písmeno a) Investice do zemědělských podniků </a:t>
            </a:r>
            <a:endParaRPr lang="cs-CZ" sz="2000" dirty="0">
              <a:solidFill>
                <a:schemeClr val="tx1"/>
              </a:solidFill>
              <a:effectLst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352928" cy="1673199"/>
          </a:xfrm>
        </p:spPr>
        <p:txBody>
          <a:bodyPr>
            <a:noAutofit/>
          </a:bodyPr>
          <a:lstStyle/>
          <a:p>
            <a:pPr algn="ctr"/>
            <a:r>
              <a:rPr lang="cs-CZ" sz="5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ROZVOJE VENKOVA</a:t>
            </a:r>
            <a:endParaRPr lang="cs-CZ" sz="5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9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Oblasti podpory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1"/>
            <a:ext cx="8424936" cy="5040560"/>
          </a:xfrm>
        </p:spPr>
        <p:txBody>
          <a:bodyPr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hmotné a nehmotné investice v živočišné a rostlinné výrobě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endParaRPr lang="cs-CZ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cs-CZ" sz="2400" dirty="0" smtClean="0">
                <a:solidFill>
                  <a:schemeClr val="tx1"/>
                </a:solidFill>
              </a:rPr>
              <a:t>investice </a:t>
            </a:r>
            <a:r>
              <a:rPr lang="cs-CZ" sz="2400" dirty="0">
                <a:solidFill>
                  <a:schemeClr val="tx1"/>
                </a:solidFill>
              </a:rPr>
              <a:t>do zemědělských staveb a technologií pro živočišnou a rostlinnou výrobu a pro školkařskou </a:t>
            </a:r>
            <a:r>
              <a:rPr lang="cs-CZ" sz="2400" dirty="0" smtClean="0">
                <a:solidFill>
                  <a:schemeClr val="tx1"/>
                </a:solidFill>
              </a:rPr>
              <a:t>produkci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cs-CZ" sz="2400" dirty="0" smtClean="0">
                <a:solidFill>
                  <a:schemeClr val="tx1"/>
                </a:solidFill>
              </a:rPr>
              <a:t>investice </a:t>
            </a:r>
            <a:r>
              <a:rPr lang="cs-CZ" sz="2400" dirty="0">
                <a:solidFill>
                  <a:schemeClr val="tx1"/>
                </a:solidFill>
              </a:rPr>
              <a:t>na pořízení mobilních strojů pro zemědělskou </a:t>
            </a:r>
            <a:r>
              <a:rPr lang="cs-CZ" sz="2400" dirty="0" smtClean="0">
                <a:solidFill>
                  <a:schemeClr val="tx1"/>
                </a:solidFill>
              </a:rPr>
              <a:t>výrobu</a:t>
            </a:r>
          </a:p>
          <a:p>
            <a:pPr>
              <a:buFontTx/>
              <a:buChar char="-"/>
            </a:pPr>
            <a:r>
              <a:rPr lang="cs-CZ" sz="2400" dirty="0" smtClean="0">
                <a:solidFill>
                  <a:schemeClr val="tx1"/>
                </a:solidFill>
              </a:rPr>
              <a:t>investice </a:t>
            </a:r>
            <a:r>
              <a:rPr lang="cs-CZ" sz="2400" dirty="0">
                <a:solidFill>
                  <a:schemeClr val="tx1"/>
                </a:solidFill>
              </a:rPr>
              <a:t>do pořízení </a:t>
            </a:r>
            <a:r>
              <a:rPr lang="cs-CZ" sz="2400" dirty="0" err="1">
                <a:solidFill>
                  <a:schemeClr val="tx1"/>
                </a:solidFill>
              </a:rPr>
              <a:t>peletovacích</a:t>
            </a:r>
            <a:r>
              <a:rPr lang="cs-CZ" sz="2400" dirty="0">
                <a:solidFill>
                  <a:schemeClr val="tx1"/>
                </a:solidFill>
              </a:rPr>
              <a:t> zařízení pro vlastní spotřebu v zemědělském podniku</a:t>
            </a:r>
            <a:r>
              <a:rPr lang="cs-CZ" sz="2400" dirty="0" smtClean="0"/>
              <a:t>.</a:t>
            </a:r>
          </a:p>
          <a:p>
            <a:pPr>
              <a:buFontTx/>
              <a:buChar char="-"/>
            </a:pPr>
            <a:endParaRPr lang="cs-CZ" sz="2400" dirty="0"/>
          </a:p>
          <a:p>
            <a:pPr marL="0" indent="0">
              <a:buNone/>
            </a:pPr>
            <a:r>
              <a:rPr lang="cs-CZ" sz="2400" b="1" dirty="0">
                <a:solidFill>
                  <a:schemeClr val="tx1"/>
                </a:solidFill>
              </a:rPr>
              <a:t>Způsobilé výdaje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007 </a:t>
            </a:r>
            <a:r>
              <a:rPr lang="cs-CZ" sz="2400" dirty="0">
                <a:solidFill>
                  <a:schemeClr val="tx1"/>
                </a:solidFill>
              </a:rPr>
              <a:t>	Živočišná výroba 	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008 	Rostlinná výroba 	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009 	</a:t>
            </a:r>
            <a:r>
              <a:rPr lang="cs-CZ" sz="2400" dirty="0" err="1">
                <a:solidFill>
                  <a:schemeClr val="tx1"/>
                </a:solidFill>
              </a:rPr>
              <a:t>Peletárny</a:t>
            </a:r>
            <a:r>
              <a:rPr lang="cs-CZ" sz="2400" dirty="0">
                <a:solidFill>
                  <a:schemeClr val="tx1"/>
                </a:solidFill>
              </a:rPr>
              <a:t> pro zemědělský podnik </a:t>
            </a:r>
            <a:r>
              <a:rPr lang="cs-CZ" sz="2000" dirty="0">
                <a:solidFill>
                  <a:schemeClr val="tx1"/>
                </a:solidFill>
              </a:rPr>
              <a:t>	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4194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Výše dotace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807361"/>
            <a:ext cx="8424936" cy="4861999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50 </a:t>
            </a:r>
            <a:r>
              <a:rPr lang="pl-PL" dirty="0"/>
              <a:t>% výdajů, ze kterých je stanovena </a:t>
            </a:r>
            <a:r>
              <a:rPr lang="pl-PL" dirty="0" smtClean="0"/>
              <a:t>dotace</a:t>
            </a:r>
          </a:p>
          <a:p>
            <a:pPr marL="0" indent="0">
              <a:buNone/>
            </a:pPr>
            <a:r>
              <a:rPr lang="pl-PL" dirty="0" smtClean="0"/>
              <a:t>Možnost navýšení:</a:t>
            </a:r>
            <a:endParaRPr lang="pl-PL" dirty="0"/>
          </a:p>
          <a:p>
            <a:pPr>
              <a:buFontTx/>
              <a:buChar char="-"/>
            </a:pPr>
            <a:r>
              <a:rPr lang="cs-CZ" dirty="0" smtClean="0"/>
              <a:t>o </a:t>
            </a:r>
            <a:r>
              <a:rPr lang="cs-CZ" dirty="0"/>
              <a:t>10 % pro mladé začínající zemědělce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o 10 % </a:t>
            </a:r>
            <a:r>
              <a:rPr lang="cs-CZ" dirty="0" smtClean="0"/>
              <a:t>pro LFA oblasti (75% výměry podniku v LFA)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 smtClean="0"/>
              <a:t>Pozn.: Předmět </a:t>
            </a:r>
            <a:r>
              <a:rPr lang="cs-CZ" i="1" dirty="0"/>
              <a:t>dotace nesmí sloužit pouze pro poskytování služeb </a:t>
            </a:r>
          </a:p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40810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Limity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968073"/>
              </p:ext>
            </p:extLst>
          </p:nvPr>
        </p:nvGraphicFramePr>
        <p:xfrm>
          <a:off x="323528" y="1124744"/>
          <a:ext cx="8496943" cy="5593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64496"/>
                <a:gridCol w="4032447"/>
              </a:tblGrid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 smtClean="0">
                          <a:effectLst/>
                          <a:latin typeface="+mj-lt"/>
                        </a:rPr>
                        <a:t>Popis výdaje </a:t>
                      </a:r>
                      <a:endParaRPr lang="cs-CZ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+mj-lt"/>
                        </a:rPr>
                        <a:t>Maximální hodnota </a:t>
                      </a:r>
                      <a:endParaRPr lang="cs-CZ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stáje pro skot – skupinové ustájení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40 000 Kč/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ustajovací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místo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463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stáje pro plemenné býky v produkci – individuální ustání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220 000 Kč/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ustajovací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místo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390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stáje pro prasnice nebo plemenné kance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80 000 Kč/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ustajovací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místo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stáje pro výkrm prasat nebo odchov selat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12 000 Kč/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ustajovací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místo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stáje pro ovce a kozy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10 000 Kč/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ustajovací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místo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dojírny pro krávy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400 000 Kč/místo v dojírně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dojírny pro ovce a kozy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150 000 Kč/místo v dojírně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575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Sklady pro potřeby RV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8 000 Kč/m3 (limit se </a:t>
                      </a:r>
                      <a:r>
                        <a:rPr lang="cs-CZ" sz="1600" dirty="0" smtClean="0">
                          <a:effectLst/>
                          <a:latin typeface="+mj-lt"/>
                        </a:rPr>
                        <a:t>nevztahuje 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na technologie čištění technologických vod) </a:t>
                      </a:r>
                      <a:endParaRPr lang="cs-CZ" sz="16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Sklady pro potřeby ŽV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4 000 Kč/m3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nosné konstrukce chmelnic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1 000 000 Kč/ha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463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nosné konstrukce sadů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330 000 Kč/ha (limit se nevztahuje na </a:t>
                      </a:r>
                      <a:r>
                        <a:rPr lang="cs-CZ" sz="1600" dirty="0" err="1">
                          <a:effectLst/>
                          <a:latin typeface="+mj-lt"/>
                        </a:rPr>
                        <a:t>protikroupové</a:t>
                      </a:r>
                      <a:r>
                        <a:rPr lang="cs-CZ" sz="1600" dirty="0">
                          <a:effectLst/>
                          <a:latin typeface="+mj-lt"/>
                        </a:rPr>
                        <a:t> systémy)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341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samojízdné zemědělské stroje na sklizeň zeleniny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4 000 000 Kč/ks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traktor a samojízdné stroje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2 000 000 Kč/ks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Zem. stroje - přívěsné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1 200 000 Kč/ks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  <a:tr h="231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Zem. stroje - nesené </a:t>
                      </a:r>
                      <a:endParaRPr lang="cs-CZ" sz="16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max. 500 000 Kč/ks </a:t>
                      </a:r>
                      <a:endParaRPr lang="cs-CZ" sz="16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7890" marR="678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28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5536" y="1772816"/>
            <a:ext cx="8568951" cy="468052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Počet vytvořených pracovních míst v rámci </a:t>
            </a:r>
            <a:r>
              <a:rPr lang="cs-CZ" sz="2400" b="1" dirty="0" smtClean="0">
                <a:solidFill>
                  <a:schemeClr val="tx1"/>
                </a:solidFill>
              </a:rPr>
              <a:t>projektu</a:t>
            </a:r>
          </a:p>
          <a:p>
            <a:pPr marL="0" indent="0">
              <a:buNone/>
            </a:pP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Vytvoření </a:t>
            </a:r>
            <a:r>
              <a:rPr lang="cs-CZ" sz="2400" dirty="0" err="1">
                <a:solidFill>
                  <a:schemeClr val="tx1"/>
                </a:solidFill>
              </a:rPr>
              <a:t>prac</a:t>
            </a:r>
            <a:r>
              <a:rPr lang="cs-CZ" sz="2400" dirty="0">
                <a:solidFill>
                  <a:schemeClr val="tx1"/>
                </a:solidFill>
              </a:rPr>
              <a:t>. </a:t>
            </a:r>
            <a:r>
              <a:rPr lang="cs-CZ" sz="2400" dirty="0" smtClean="0">
                <a:solidFill>
                  <a:schemeClr val="tx1"/>
                </a:solidFill>
              </a:rPr>
              <a:t>místa </a:t>
            </a:r>
            <a:r>
              <a:rPr lang="cs-CZ" sz="2400" dirty="0">
                <a:solidFill>
                  <a:schemeClr val="tx1"/>
                </a:solidFill>
              </a:rPr>
              <a:t>v rozsahu 0,5 až 0,9 úvazku </a:t>
            </a:r>
            <a:r>
              <a:rPr lang="cs-CZ" sz="2400" dirty="0" smtClean="0">
                <a:solidFill>
                  <a:schemeClr val="tx1"/>
                </a:solidFill>
              </a:rPr>
              <a:t>   	</a:t>
            </a:r>
            <a:r>
              <a:rPr lang="cs-CZ" sz="2400" dirty="0" smtClean="0">
                <a:solidFill>
                  <a:schemeClr val="tx1"/>
                </a:solidFill>
              </a:rPr>
              <a:t>10 </a:t>
            </a:r>
            <a:r>
              <a:rPr lang="cs-CZ" sz="2400" dirty="0" smtClean="0">
                <a:solidFill>
                  <a:schemeClr val="tx1"/>
                </a:solidFill>
              </a:rPr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Vytvoření </a:t>
            </a:r>
            <a:r>
              <a:rPr lang="cs-CZ" sz="2400" dirty="0" err="1">
                <a:solidFill>
                  <a:schemeClr val="tx1"/>
                </a:solidFill>
              </a:rPr>
              <a:t>prac</a:t>
            </a:r>
            <a:r>
              <a:rPr lang="cs-CZ" sz="2400" dirty="0">
                <a:solidFill>
                  <a:schemeClr val="tx1"/>
                </a:solidFill>
              </a:rPr>
              <a:t>. místa v rozsahu 1,0 a více </a:t>
            </a:r>
            <a:r>
              <a:rPr lang="cs-CZ" sz="2400" dirty="0" smtClean="0">
                <a:solidFill>
                  <a:schemeClr val="tx1"/>
                </a:solidFill>
              </a:rPr>
              <a:t>úvazku	</a:t>
            </a:r>
            <a:r>
              <a:rPr lang="cs-CZ" sz="2400" dirty="0"/>
              <a:t>2</a:t>
            </a:r>
            <a:r>
              <a:rPr lang="cs-CZ" sz="2400" dirty="0" smtClean="0"/>
              <a:t>0</a:t>
            </a:r>
            <a:r>
              <a:rPr lang="cs-CZ" sz="2400" dirty="0" smtClean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Závazek </a:t>
            </a:r>
            <a:r>
              <a:rPr lang="cs-CZ" sz="2400" dirty="0" smtClean="0">
                <a:solidFill>
                  <a:schemeClr val="tx1"/>
                </a:solidFill>
              </a:rPr>
              <a:t>nově </a:t>
            </a:r>
            <a:r>
              <a:rPr lang="cs-CZ" sz="2400" dirty="0">
                <a:solidFill>
                  <a:schemeClr val="tx1"/>
                </a:solidFill>
              </a:rPr>
              <a:t>vytvořených </a:t>
            </a:r>
            <a:r>
              <a:rPr lang="cs-CZ" sz="2400" dirty="0" smtClean="0">
                <a:solidFill>
                  <a:schemeClr val="tx1"/>
                </a:solidFill>
              </a:rPr>
              <a:t>pracovních míst</a:t>
            </a:r>
          </a:p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- 3 </a:t>
            </a:r>
            <a:r>
              <a:rPr lang="cs-CZ" sz="2400" dirty="0">
                <a:solidFill>
                  <a:schemeClr val="tx1"/>
                </a:solidFill>
              </a:rPr>
              <a:t>roky </a:t>
            </a:r>
            <a:r>
              <a:rPr lang="cs-CZ" sz="2400" dirty="0" smtClean="0">
                <a:solidFill>
                  <a:schemeClr val="tx1"/>
                </a:solidFill>
              </a:rPr>
              <a:t>u mikro, malých a středních podniků</a:t>
            </a:r>
          </a:p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- 5 let u </a:t>
            </a:r>
            <a:r>
              <a:rPr lang="cs-CZ" sz="2400" dirty="0">
                <a:solidFill>
                  <a:schemeClr val="tx1"/>
                </a:solidFill>
              </a:rPr>
              <a:t>velkých podniků od převedení dotace na účet příjemce </a:t>
            </a:r>
          </a:p>
        </p:txBody>
      </p:sp>
    </p:spTree>
    <p:extLst>
      <p:ext uri="{BB962C8B-B14F-4D97-AF65-F5344CB8AC3E}">
        <p14:creationId xmlns:p14="http://schemas.microsoft.com/office/powerpoint/2010/main" val="267324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125113" cy="924475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064896" cy="4824535"/>
          </a:xfrm>
        </p:spPr>
        <p:txBody>
          <a:bodyPr anchor="t"/>
          <a:lstStyle/>
          <a:p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>
          <a:xfrm>
            <a:off x="395536" y="1772816"/>
            <a:ext cx="8568951" cy="468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Podíl příjmů ze zemědělské prvovýroby na celkových příjmech žadatele </a:t>
            </a:r>
            <a:endParaRPr lang="cs-CZ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Podíl </a:t>
            </a:r>
            <a:r>
              <a:rPr lang="cs-CZ" sz="2400" dirty="0">
                <a:solidFill>
                  <a:schemeClr val="tx1"/>
                </a:solidFill>
              </a:rPr>
              <a:t>činí min. 50</a:t>
            </a:r>
            <a:r>
              <a:rPr lang="cs-CZ" sz="2400" dirty="0" smtClean="0">
                <a:solidFill>
                  <a:schemeClr val="tx1"/>
                </a:solidFill>
              </a:rPr>
              <a:t>%			10 bodů</a:t>
            </a: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Projekt využívá stávajících </a:t>
            </a:r>
            <a:r>
              <a:rPr lang="cs-CZ" sz="2400" b="1" dirty="0" smtClean="0">
                <a:solidFill>
                  <a:schemeClr val="tx1"/>
                </a:solidFill>
              </a:rPr>
              <a:t>budov</a:t>
            </a:r>
          </a:p>
          <a:p>
            <a:pPr marL="0" indent="0">
              <a:buNone/>
            </a:pP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Realizace </a:t>
            </a:r>
            <a:r>
              <a:rPr lang="cs-CZ" sz="2400" dirty="0">
                <a:solidFill>
                  <a:schemeClr val="tx1"/>
                </a:solidFill>
              </a:rPr>
              <a:t>projektu ve stávajících </a:t>
            </a:r>
            <a:r>
              <a:rPr lang="cs-CZ" sz="2400" dirty="0" smtClean="0">
                <a:solidFill>
                  <a:schemeClr val="tx1"/>
                </a:solidFill>
              </a:rPr>
              <a:t>objektech			10 bodů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7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807361"/>
            <a:ext cx="8424936" cy="4717983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Žadatel </a:t>
            </a:r>
            <a:r>
              <a:rPr lang="cs-CZ" sz="2400" b="1" dirty="0" smtClean="0">
                <a:solidFill>
                  <a:schemeClr val="tx1"/>
                </a:solidFill>
              </a:rPr>
              <a:t>finalizuje výrobu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>
                <a:solidFill>
                  <a:schemeClr val="tx1"/>
                </a:solidFill>
              </a:rPr>
              <a:t>Preference podniků </a:t>
            </a:r>
            <a:r>
              <a:rPr lang="cs-CZ" sz="2400" dirty="0" err="1">
                <a:solidFill>
                  <a:schemeClr val="tx1"/>
                </a:solidFill>
              </a:rPr>
              <a:t>finalizujících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výrobu	15 bodů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Výše celkových způsobilých výdajů na </a:t>
            </a:r>
            <a:r>
              <a:rPr lang="cs-CZ" sz="2400" b="1" dirty="0" smtClean="0">
                <a:solidFill>
                  <a:schemeClr val="tx1"/>
                </a:solidFill>
              </a:rPr>
              <a:t>projekt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>
                <a:solidFill>
                  <a:schemeClr val="tx1"/>
                </a:solidFill>
              </a:rPr>
              <a:t>do 500.000,- Kč </a:t>
            </a:r>
            <a:r>
              <a:rPr lang="cs-CZ" sz="2400" dirty="0" smtClean="0">
                <a:solidFill>
                  <a:schemeClr val="tx1"/>
                </a:solidFill>
              </a:rPr>
              <a:t>včetně				30 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>
                <a:solidFill>
                  <a:schemeClr val="tx1"/>
                </a:solidFill>
              </a:rPr>
              <a:t>500.001 Kč - </a:t>
            </a:r>
            <a:r>
              <a:rPr lang="cs-CZ" sz="2400" dirty="0" smtClean="0">
                <a:solidFill>
                  <a:schemeClr val="tx1"/>
                </a:solidFill>
              </a:rPr>
              <a:t>1.000.000 </a:t>
            </a:r>
            <a:r>
              <a:rPr lang="cs-CZ" sz="2400" dirty="0">
                <a:solidFill>
                  <a:schemeClr val="tx1"/>
                </a:solidFill>
              </a:rPr>
              <a:t>Kč </a:t>
            </a:r>
            <a:r>
              <a:rPr lang="cs-CZ" sz="2400" dirty="0" smtClean="0">
                <a:solidFill>
                  <a:schemeClr val="tx1"/>
                </a:solidFill>
              </a:rPr>
              <a:t>včetně		</a:t>
            </a:r>
            <a:r>
              <a:rPr lang="cs-CZ" sz="2400" dirty="0" smtClean="0">
                <a:solidFill>
                  <a:schemeClr val="tx1"/>
                </a:solidFill>
              </a:rPr>
              <a:t>	20 </a:t>
            </a:r>
            <a:r>
              <a:rPr lang="cs-CZ" sz="2400" dirty="0" smtClean="0">
                <a:solidFill>
                  <a:schemeClr val="tx1"/>
                </a:solidFill>
              </a:rPr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1.000.001 </a:t>
            </a:r>
            <a:r>
              <a:rPr lang="cs-CZ" sz="2400" dirty="0">
                <a:solidFill>
                  <a:schemeClr val="tx1"/>
                </a:solidFill>
              </a:rPr>
              <a:t>Kč - 2.000.000 Kč </a:t>
            </a:r>
            <a:r>
              <a:rPr lang="cs-CZ" sz="2400" dirty="0" smtClean="0">
                <a:solidFill>
                  <a:schemeClr val="tx1"/>
                </a:solidFill>
              </a:rPr>
              <a:t>včetně		10 bodů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39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132856"/>
            <a:ext cx="8424936" cy="4392488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tx1"/>
                </a:solidFill>
              </a:rPr>
              <a:t>Žadatel </a:t>
            </a:r>
            <a:r>
              <a:rPr lang="cs-CZ" sz="2400" b="1" dirty="0" smtClean="0">
                <a:solidFill>
                  <a:schemeClr val="tx1"/>
                </a:solidFill>
              </a:rPr>
              <a:t>zařazen </a:t>
            </a:r>
            <a:r>
              <a:rPr lang="cs-CZ" sz="2400" b="1" dirty="0">
                <a:solidFill>
                  <a:schemeClr val="tx1"/>
                </a:solidFill>
              </a:rPr>
              <a:t>do přechodného období nebo registrován jako ekologický podnikatel </a:t>
            </a:r>
            <a:endParaRPr lang="cs-CZ" sz="24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>
                <a:solidFill>
                  <a:schemeClr val="tx1"/>
                </a:solidFill>
              </a:rPr>
              <a:t>ano			10 bodů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91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132856"/>
            <a:ext cx="8424936" cy="4392488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 marL="0" indent="0" algn="ctr">
              <a:buNone/>
            </a:pPr>
            <a:r>
              <a:rPr lang="cs-CZ" sz="3200" b="1" dirty="0" smtClean="0"/>
              <a:t>Minimální </a:t>
            </a:r>
            <a:r>
              <a:rPr lang="cs-CZ" sz="3200" b="1" dirty="0"/>
              <a:t>počet </a:t>
            </a:r>
            <a:r>
              <a:rPr lang="cs-CZ" sz="3200" b="1" dirty="0" smtClean="0"/>
              <a:t>bodů za preferenční </a:t>
            </a:r>
            <a:r>
              <a:rPr lang="cs-CZ" sz="3200" b="1" dirty="0"/>
              <a:t>kritéria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sz="3600" b="1" dirty="0" smtClean="0"/>
              <a:t>35 bodů</a:t>
            </a:r>
            <a:endParaRPr lang="cs-CZ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061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Sousedství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402</TotalTime>
  <Words>357</Words>
  <Application>Microsoft Office PowerPoint</Application>
  <PresentationFormat>Předvádění na obrazovce (4:3)</PresentationFormat>
  <Paragraphs>92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Tok</vt:lpstr>
      <vt:lpstr>Fiche  1 - Zemědělská prvovýroba Článek 17, odstavec 1., písmeno a) Investice do zemědělských podniků </vt:lpstr>
      <vt:lpstr>Oblasti podpory</vt:lpstr>
      <vt:lpstr>Výše dotace</vt:lpstr>
      <vt:lpstr>Limity</vt:lpstr>
      <vt:lpstr>Preferenční kritéria</vt:lpstr>
      <vt:lpstr>Preferenční kritéria</vt:lpstr>
      <vt:lpstr>Preferenční kritéria</vt:lpstr>
      <vt:lpstr>Preferenční kritéria</vt:lpstr>
      <vt:lpstr>Preferenční kritéria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 1 - Zemědělská prvovýroba</dc:title>
  <dc:creator>Renata</dc:creator>
  <cp:lastModifiedBy>Renata</cp:lastModifiedBy>
  <cp:revision>18</cp:revision>
  <dcterms:created xsi:type="dcterms:W3CDTF">2017-03-10T13:18:29Z</dcterms:created>
  <dcterms:modified xsi:type="dcterms:W3CDTF">2017-04-11T11:13:37Z</dcterms:modified>
</cp:coreProperties>
</file>